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7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6" roundtripDataSignature="AMtx7mh0F7aKiWfyAQ8/+AUdKetGU4xb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customschemas.google.com/relationships/presentationmetadata" Target="meta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7e5f360d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f7e5f360d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618405b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f618405b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2c41be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f32c41be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2c41be5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f32c41be5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32c41be5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f32c41be5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e5f36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f7e5f36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32c41be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f32c41be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32c41be5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f32c41be5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32c41be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f32c41be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32c41be5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f32c41be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9ecf5eb7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g289ecf5eb7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2c41be5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f32c41be5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32c41be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f32c41be5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32c41be5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f32c41be5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32c41be5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f32c41be5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2c41be5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f32c41be5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2c41be5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f32c41be5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32c41be5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f32c41be5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32c41be5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f32c41be5f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32c41be5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gf32c41be5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32c41be5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f32c41be5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2c41be5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f32c41be5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32c41be5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f32c41be5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32c41be5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f32c41be5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32c41be5f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f32c41be5f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32c41be5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f32c41be5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32c41be5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f32c41be5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32c41be5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f32c41be5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32c41be5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f32c41be5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32c41be5f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f32c41be5f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32c41be5f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3" name="Google Shape;353;gf32c41be5f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618405b28_1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f618405b28_1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32c41be5f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9" name="Google Shape;359;gf32c41be5f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f32c41be5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gf32c41be5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32c41be5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gf32c41be5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32c41be5f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f32c41be5f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32c41be5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gf32c41be5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32c41be5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gf32c41be5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32c41be5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f32c41be5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32c41be5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f32c41be5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32c41be5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f32c41be5f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32c41be5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f32c41be5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18405b28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f618405b28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32c41be5f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f32c41be5f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32c41be5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f32c41be5f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32c41be5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f32c41be5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2c41be5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f32c41be5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32c41be5f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f32c41be5f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32c41be5f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f32c41be5f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32c41be5f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gf32c41be5f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32c41be5f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f32c41be5f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32c41be5f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gf32c41be5f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f32c41be5f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f32c41be5f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32c41be5f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7" name="Google Shape;497;gf32c41be5f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32c41be5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gf32c41be5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32c41be5f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f32c41be5f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32c41be5f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f32c41be5f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32c41be5f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f32c41be5f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32c41be5f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f32c41be5f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32c41be5f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f32c41be5f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f32c41be5f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f32c41be5f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32c41be5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5" name="Google Shape;545;gf32c41be5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32c41be5f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gf32c41be5f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7e5f360df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gf7e5f360d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f618405b28_1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7" name="Google Shape;557;gf618405b28_1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7e5f360d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f7e5f360d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7e5f360d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f7e5f360d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sldNum" idx="12"/>
          </p:nvPr>
        </p:nvSpPr>
        <p:spPr>
          <a:xfrm>
            <a:off x="7977025" y="27176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dt" idx="10"/>
          </p:nvPr>
        </p:nvSpPr>
        <p:spPr>
          <a:xfrm>
            <a:off x="2790463" y="635634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/>
          <p:nvPr/>
        </p:nvSpPr>
        <p:spPr>
          <a:xfrm>
            <a:off x="838200" y="88126"/>
            <a:ext cx="122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Unibuc 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9"/>
          <p:cNvSpPr txBox="1"/>
          <p:nvPr/>
        </p:nvSpPr>
        <p:spPr>
          <a:xfrm>
            <a:off x="10412951" y="88125"/>
            <a:ext cx="940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- 202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9"/>
          <p:cNvSpPr txBox="1"/>
          <p:nvPr/>
        </p:nvSpPr>
        <p:spPr>
          <a:xfrm>
            <a:off x="838199" y="6443212"/>
            <a:ext cx="174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/>
        </p:nvSpPr>
        <p:spPr>
          <a:xfrm>
            <a:off x="10392848" y="6443262"/>
            <a:ext cx="98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 no.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i.dumitriu@fmi.unibuc.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YvXIv7Sj3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mammothmemory.net/physics/electricity/which-way-does-electricity-flow/whats-happening-inside-a-copper-wir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mammothmemory.net/physics/electricity/which-way-does-electricity-flow/whats-happening-inside-a-copper-wire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mammothmemory.net/physics/electricity/which-way-does-electricity-flow/whats-happening-inside-a-copper-wir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mammothmemory.net/physics/electricity/which-way-does-electricity-flow/whats-happening-inside-a-copper-wire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mammothmemory.net/physics/electricity/which-way-does-electricity-flow/whats-happening-inside-a-copper-wir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hATjUHgzxQ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ccircuits/voltage-source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resistor/res_1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96_series" TargetMode="External"/><Relationship Id="rId4" Type="http://schemas.openxmlformats.org/officeDocument/2006/relationships/hyperlink" Target="https://en.wikipedia.org/wiki/Oh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capacitor/cap_1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iode/diode_1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iode/diode_1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iode/diode_1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diode/diode_3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science-environment-29518521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ll-about-leds/the-led-datasheet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6F_rmZ1nXFQ" TargetMode="External"/><Relationship Id="rId13" Type="http://schemas.openxmlformats.org/officeDocument/2006/relationships/hyperlink" Target="https://www.youtube.com/watch?v=C7X0uoxsIiQ" TargetMode="External"/><Relationship Id="rId3" Type="http://schemas.openxmlformats.org/officeDocument/2006/relationships/hyperlink" Target="https://www.electronics-tutorials.ws/dccircuits/voltage-source.html" TargetMode="External"/><Relationship Id="rId7" Type="http://schemas.openxmlformats.org/officeDocument/2006/relationships/hyperlink" Target="https://www.youtube.com/watch?v=Kz6a-tDxiFU" TargetMode="External"/><Relationship Id="rId12" Type="http://schemas.openxmlformats.org/officeDocument/2006/relationships/hyperlink" Target="https://www.youtube.com/watch?v=6WReFkfrUIk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f0lMDZVwTI" TargetMode="External"/><Relationship Id="rId11" Type="http://schemas.openxmlformats.org/officeDocument/2006/relationships/hyperlink" Target="https://www.youtube.com/watch?v=NUKD9qESO58" TargetMode="External"/><Relationship Id="rId5" Type="http://schemas.openxmlformats.org/officeDocument/2006/relationships/hyperlink" Target="https://www.youtube.com/watch?v=RHpo4wKo8pQ" TargetMode="External"/><Relationship Id="rId10" Type="http://schemas.openxmlformats.org/officeDocument/2006/relationships/hyperlink" Target="https://www.youtube.com/playlist?list=PLlBVuTSjOrcm8F3zUGjwitXXy_YnaklQ6" TargetMode="External"/><Relationship Id="rId4" Type="http://schemas.openxmlformats.org/officeDocument/2006/relationships/hyperlink" Target="https://www.youtube.com/watch?v=OGa_b26eK2c" TargetMode="External"/><Relationship Id="rId9" Type="http://schemas.openxmlformats.org/officeDocument/2006/relationships/hyperlink" Target="https://www.youtube.com/watch?v=wejz5s31Cts" TargetMode="External"/><Relationship Id="rId14" Type="http://schemas.openxmlformats.org/officeDocument/2006/relationships/hyperlink" Target="https://www.youtube.com/watch?v=DYcLFHgVCn0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authors/flat-ic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tandalon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sciencebuddies.org/science-fair-projects/references/how-to-use-a-breadboard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Robotics</a:t>
            </a:r>
            <a:b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no.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br>
              <a:rPr lang="en-US" sz="4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1524000" y="3295877"/>
            <a:ext cx="9144000" cy="1137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Andrei Dumitriu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andrei.dumitriu@fmi.unibuc.ro</a:t>
            </a:r>
            <a:endParaRPr sz="2000"/>
          </a:p>
        </p:txBody>
      </p:sp>
      <p:sp>
        <p:nvSpPr>
          <p:cNvPr id="87" name="Google Shape;87;p1"/>
          <p:cNvSpPr txBox="1"/>
          <p:nvPr/>
        </p:nvSpPr>
        <p:spPr>
          <a:xfrm>
            <a:off x="3614744" y="4702629"/>
            <a:ext cx="4962512" cy="140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Faculty of Mathematics and Computer Science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Bucharest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7e5f360df_0_106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8906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>
                <a:solidFill>
                  <a:srgbClr val="FF0000"/>
                </a:solidFill>
              </a:rPr>
              <a:t>WARNING 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6" name="Google Shape;146;gf7e5f360df_0_106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10000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will work with the </a:t>
            </a:r>
            <a:r>
              <a:rPr lang="en-US">
                <a:solidFill>
                  <a:srgbClr val="FF0000"/>
                </a:solidFill>
              </a:rPr>
              <a:t>HIGH-LEVEL  concepts</a:t>
            </a:r>
            <a:r>
              <a:rPr lang="en-US"/>
              <a:t> and integrated circuits.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It is not our purpose to design IC, but to understand: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select an IC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connect an IC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understand its limits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how to use its capabilities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f618405b28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3808" y="1752239"/>
            <a:ext cx="5030226" cy="335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f618405b28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275" y="1714500"/>
            <a:ext cx="513723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32c41be5f_0_0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158" name="Google Shape;158;gf32c41be5f_0_0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r>
              <a:rPr lang="en-US"/>
              <a:t>Before you understanding those, though, you need to understand the fundamentals, starting with the electrical current.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Electric circuit: </a:t>
            </a:r>
            <a:r>
              <a:rPr lang="en-US"/>
              <a:t>a closed loop that carries electricity.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Picture on the right is correct, but what’s wrong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with it?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https://www.youtube.com/watch?v=gYvXIv7Sj3s</a:t>
            </a:r>
            <a:endParaRPr/>
          </a:p>
        </p:txBody>
      </p:sp>
      <p:pic>
        <p:nvPicPr>
          <p:cNvPr id="159" name="Google Shape;159;gf32c41be5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1025" y="2623200"/>
            <a:ext cx="2981363" cy="30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32c41be5f_0_8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circuit</a:t>
            </a:r>
            <a:endParaRPr/>
          </a:p>
        </p:txBody>
      </p:sp>
      <p:sp>
        <p:nvSpPr>
          <p:cNvPr id="165" name="Google Shape;165;gf32c41be5f_0_8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r>
              <a:rPr lang="en-US"/>
              <a:t>Before you understanding those, though, you need to understand the fundamentals, starting with the electrical current.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Electric circuit: </a:t>
            </a:r>
            <a:r>
              <a:rPr lang="en-US"/>
              <a:t>a closed loop that carries electricity.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Picture on the right is correct, but what’s wrong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with it?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In a circuit like this there is no resistance, which can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cause overheat and even fire.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Usually there is a consumer in the circuit.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166" name="Google Shape;166;gf32c41be5f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1025" y="2623200"/>
            <a:ext cx="2981363" cy="30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2c41be5f_0_13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Current, Voltage and Resistance</a:t>
            </a:r>
            <a:endParaRPr/>
          </a:p>
        </p:txBody>
      </p:sp>
      <p:sp>
        <p:nvSpPr>
          <p:cNvPr id="172" name="Google Shape;172;gf32c41be5f_0_13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173" name="Google Shape;173;gf32c41be5f_0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1025" y="2623200"/>
            <a:ext cx="2981363" cy="30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f32c41be5f_0_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748" y="1439275"/>
            <a:ext cx="5230150" cy="45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f7e5f360d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98" y="3260900"/>
            <a:ext cx="5395626" cy="35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f7e5f360df_0_0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181" name="Google Shape;181;gf7e5f360df_0_0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21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r>
              <a:rPr lang="en-US" b="1"/>
              <a:t>Electric current: </a:t>
            </a:r>
            <a:r>
              <a:rPr lang="en-US"/>
              <a:t>flow of electrons in a circuit.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r>
              <a:rPr lang="en-US"/>
              <a:t>It is the </a:t>
            </a:r>
            <a:r>
              <a:rPr lang="en-US" b="1"/>
              <a:t>movement</a:t>
            </a:r>
            <a:r>
              <a:rPr lang="en-US"/>
              <a:t>, do not confuse it with voltage.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r>
              <a:rPr lang="en-US"/>
              <a:t>Some analogies include a water current that moves the boat or a wind current that pushes the sail.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r>
              <a:rPr lang="en-US"/>
              <a:t>Why do electrons “jump” from one atom to the other?</a:t>
            </a:r>
            <a:endParaRPr/>
          </a:p>
          <a:p>
            <a:pPr marL="457200" lvl="0" indent="-29146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64285"/>
              <a:buChar char="-"/>
            </a:pPr>
            <a:r>
              <a:rPr lang="en-US"/>
              <a:t>Basically, it’s the potential (the voltage) that pushes the electrons. Each ion (positively charged atom) attracts an electron, creating a new ion. We’ll leave some info for diving deeper.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91836"/>
              <a:buNone/>
            </a:pPr>
            <a:endParaRPr/>
          </a:p>
        </p:txBody>
      </p:sp>
      <p:sp>
        <p:nvSpPr>
          <p:cNvPr id="182" name="Google Shape;182;gf7e5f360df_0_0"/>
          <p:cNvSpPr txBox="1"/>
          <p:nvPr/>
        </p:nvSpPr>
        <p:spPr>
          <a:xfrm>
            <a:off x="10275025" y="576032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f7e5f360df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300" y="3249025"/>
            <a:ext cx="4060139" cy="30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f32c41be5f_0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98" y="3260900"/>
            <a:ext cx="5395626" cy="35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f32c41be5f_0_3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190" name="Google Shape;190;gf32c41be5f_0_3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Understanding the difference between conventional electric current flow (hole current, because it leaves a “hole” behind) and electron current flow.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39285"/>
              <a:buNone/>
            </a:pPr>
            <a:r>
              <a:rPr lang="en-US"/>
              <a:t>Reasons vary from historic decisions and not wanting to have a lot of “-” in our equations.</a:t>
            </a:r>
            <a:endParaRPr b="1"/>
          </a:p>
        </p:txBody>
      </p:sp>
      <p:sp>
        <p:nvSpPr>
          <p:cNvPr id="191" name="Google Shape;191;gf32c41be5f_0_37"/>
          <p:cNvSpPr txBox="1"/>
          <p:nvPr/>
        </p:nvSpPr>
        <p:spPr>
          <a:xfrm>
            <a:off x="10275025" y="576032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f32c41be5f_0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300" y="3249025"/>
            <a:ext cx="4060139" cy="30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f32c41be5f_0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125" y="2640738"/>
            <a:ext cx="45624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f32c41be5f_0_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98" y="3260900"/>
            <a:ext cx="5395626" cy="35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f32c41be5f_0_4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200" name="Google Shape;200;gf32c41be5f_0_4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39285"/>
              <a:buNone/>
            </a:pPr>
            <a:r>
              <a:rPr lang="en-US"/>
              <a:t>Imagine instead of seeing the electrons (thus, the negative charge) moving from minus to plus, you can say - and it would be mathematically correct - that the positive charge moves from plus to minus.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39285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39285"/>
              <a:buNone/>
            </a:pPr>
            <a:r>
              <a:rPr lang="en-US"/>
              <a:t>We will be working with conventional current flow.</a:t>
            </a:r>
            <a:endParaRPr b="1"/>
          </a:p>
        </p:txBody>
      </p:sp>
      <p:sp>
        <p:nvSpPr>
          <p:cNvPr id="201" name="Google Shape;201;gf32c41be5f_0_46"/>
          <p:cNvSpPr txBox="1"/>
          <p:nvPr/>
        </p:nvSpPr>
        <p:spPr>
          <a:xfrm>
            <a:off x="10275025" y="576032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f32c41be5f_0_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63" y="2882200"/>
            <a:ext cx="3829429" cy="35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gf32c41be5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98" y="3260900"/>
            <a:ext cx="5395626" cy="35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f32c41be5f_0_5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209" name="Google Shape;209;gf32c41be5f_0_5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is all very basic, yet super important concept. Take a moment to internalize it. </a:t>
            </a:r>
            <a:r>
              <a:rPr lang="en-US" b="1"/>
              <a:t>All the calculations are done using hole current</a:t>
            </a:r>
            <a:r>
              <a:rPr lang="en-US"/>
              <a:t>, even if in reality the electrons are moving from minus to plus.</a:t>
            </a:r>
            <a:endParaRPr/>
          </a:p>
        </p:txBody>
      </p:sp>
      <p:sp>
        <p:nvSpPr>
          <p:cNvPr id="210" name="Google Shape;210;gf32c41be5f_0_57"/>
          <p:cNvSpPr txBox="1"/>
          <p:nvPr/>
        </p:nvSpPr>
        <p:spPr>
          <a:xfrm>
            <a:off x="10275025" y="576032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f32c41be5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63" y="2882200"/>
            <a:ext cx="3829429" cy="35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2c41be5f_0_65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12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lang="en-US"/>
              <a:t>Units = Ampere (Amp, or “A”).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lang="en-US"/>
              <a:t>We will be working with milliamps (mA)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lang="en-US"/>
              <a:t>Amps is the stuff that kills you.</a:t>
            </a:r>
            <a:endParaRPr/>
          </a:p>
        </p:txBody>
      </p:sp>
      <p:pic>
        <p:nvPicPr>
          <p:cNvPr id="217" name="Google Shape;217;gf32c41be5f_0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9398" y="3260900"/>
            <a:ext cx="5395626" cy="35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f32c41be5f_0_65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  <p:sp>
        <p:nvSpPr>
          <p:cNvPr id="219" name="Google Shape;219;gf32c41be5f_0_65"/>
          <p:cNvSpPr txBox="1"/>
          <p:nvPr/>
        </p:nvSpPr>
        <p:spPr>
          <a:xfrm>
            <a:off x="10275025" y="5760325"/>
            <a:ext cx="7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f32c41be5f_0_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3663" y="2882200"/>
            <a:ext cx="3829429" cy="35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9ecf5eb7b_0_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About the course: details</a:t>
            </a:r>
            <a:endParaRPr/>
          </a:p>
        </p:txBody>
      </p:sp>
      <p:sp>
        <p:nvSpPr>
          <p:cNvPr id="93" name="Google Shape;93;g289ecf5eb7b_0_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Grading: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1p laboratory, course and/or relevant extra-curricular activity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4p weekly homeworks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2.5p project 1: matrix game (bomberman, tetris etc)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2.5p project 2: line follower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1p: bonus (activities and/or anything extra on the ones above)</a:t>
            </a:r>
            <a:endParaRPr/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Total: 11p</a:t>
            </a:r>
            <a:endParaRPr/>
          </a:p>
        </p:txBody>
      </p:sp>
      <p:sp>
        <p:nvSpPr>
          <p:cNvPr id="94" name="Google Shape;94;g289ecf5eb7b_0_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32c41be5f_0_73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00"/>
              <a:buNone/>
            </a:pPr>
            <a:r>
              <a:rPr lang="en-US"/>
              <a:t>To sum it up: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current in real life is the flow of electrons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 all circuits we’re not gonna talk about that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we’re gonna say that current comes out the positive terminal and that the unit of measure is the ampere.</a:t>
            </a:r>
            <a:endParaRPr/>
          </a:p>
        </p:txBody>
      </p:sp>
      <p:sp>
        <p:nvSpPr>
          <p:cNvPr id="226" name="Google Shape;226;gf32c41be5f_0_73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 Current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2c41be5f_0_8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Do not confuse with current.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Voltage = </a:t>
            </a:r>
            <a:r>
              <a:rPr lang="en-US"/>
              <a:t>the “push” that causes current to flow.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You cannot have any current flowing without something to push it.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When you see that “you can be killed by 10000 volts” it’s incorrectly said. The current kills you, the voltage only causes that current.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Think of blowing through a straw. The air movement is the current, the pressure is the voltage. (can you guess which is resistance?)</a:t>
            </a:r>
            <a:endParaRPr/>
          </a:p>
        </p:txBody>
      </p:sp>
      <p:sp>
        <p:nvSpPr>
          <p:cNvPr id="232" name="Google Shape;232;gf32c41be5f_0_8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Voltage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2c41be5f_0_8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Do not confuse with current.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Voltage = </a:t>
            </a:r>
            <a:r>
              <a:rPr lang="en-US"/>
              <a:t>the “push” that causes current to flow.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Units = Volt (V)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will be working mostly with 5V, but generally with an interval between 3.3V and 12V.</a:t>
            </a:r>
            <a:endParaRPr/>
          </a:p>
        </p:txBody>
      </p:sp>
      <p:sp>
        <p:nvSpPr>
          <p:cNvPr id="238" name="Google Shape;238;gf32c41be5f_0_8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Voltage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32c41be5f_0_9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It opposes the current flow in a circuit.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Think about the straw. What happens if you increase or decrease the diameter?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Units = Ohm (Ω)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will be working with units from 110 ohms to few thousand ohms</a:t>
            </a:r>
            <a:endParaRPr/>
          </a:p>
        </p:txBody>
      </p:sp>
      <p:sp>
        <p:nvSpPr>
          <p:cNvPr id="244" name="Google Shape;244;gf32c41be5f_0_9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Resistance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32c41be5f_0_16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Current, Voltage and Resistance</a:t>
            </a:r>
            <a:endParaRPr/>
          </a:p>
        </p:txBody>
      </p:sp>
      <p:sp>
        <p:nvSpPr>
          <p:cNvPr id="250" name="Google Shape;250;gf32c41be5f_0_16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251" name="Google Shape;251;gf32c41be5f_0_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1025" y="2623200"/>
            <a:ext cx="2981363" cy="30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f32c41be5f_0_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9748" y="1439275"/>
            <a:ext cx="5230150" cy="45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32c41be5f_0_9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AC - Alternating Current - </a:t>
            </a:r>
            <a:r>
              <a:rPr lang="en-US"/>
              <a:t>Current moves back and forth.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wall sockets that you use have alternating current.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b="1"/>
              <a:t>DC - Direct Current -</a:t>
            </a:r>
            <a:r>
              <a:rPr lang="en-US"/>
              <a:t> Constant current flow.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All the batteries you used generate direct current. It gives you constant voltage at the source location (in reality, the battery does die down and current gets weaker, but in a snapshot it’s constant).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58" name="Google Shape;258;gf32c41be5f_0_9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AC/DC</a:t>
            </a:r>
            <a:endParaRPr/>
          </a:p>
        </p:txBody>
      </p:sp>
      <p:pic>
        <p:nvPicPr>
          <p:cNvPr id="259" name="Google Shape;259;gf32c41be5f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4500" y="167397"/>
            <a:ext cx="2362999" cy="1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32c41be5f_0_10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sine wave is the most common waveform for AC, but not the only one.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https://www.youtube.com/watch?v=WhATjUHgzxQ</a:t>
            </a:r>
            <a:r>
              <a:rPr lang="en-US"/>
              <a:t>  </a:t>
            </a:r>
            <a:endParaRPr/>
          </a:p>
        </p:txBody>
      </p:sp>
      <p:sp>
        <p:nvSpPr>
          <p:cNvPr id="265" name="Google Shape;265;gf32c41be5f_0_10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</a:t>
            </a:r>
            <a:endParaRPr/>
          </a:p>
        </p:txBody>
      </p:sp>
      <p:pic>
        <p:nvPicPr>
          <p:cNvPr id="266" name="Google Shape;266;gf32c41be5f_0_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800" y="2265538"/>
            <a:ext cx="47625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f32c41be5f_0_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6425" y="2265550"/>
            <a:ext cx="57150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32c41be5f_0_114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73" name="Google Shape;273;gf32c41be5f_0_114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DC</a:t>
            </a:r>
            <a:endParaRPr/>
          </a:p>
        </p:txBody>
      </p:sp>
      <p:pic>
        <p:nvPicPr>
          <p:cNvPr id="274" name="Google Shape;274;gf32c41be5f_0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00" y="1341457"/>
            <a:ext cx="4408002" cy="4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f32c41be5f_0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4300" y="1341457"/>
            <a:ext cx="4408000" cy="4393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32c41be5f_0_12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281" name="Google Shape;281;gf32c41be5f_0_12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DC</a:t>
            </a:r>
            <a:endParaRPr/>
          </a:p>
        </p:txBody>
      </p:sp>
      <p:pic>
        <p:nvPicPr>
          <p:cNvPr id="282" name="Google Shape;282;gf32c41be5f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00" y="1341450"/>
            <a:ext cx="4419000" cy="4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f32c41be5f_0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9250" y="1341450"/>
            <a:ext cx="5133038" cy="4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2c41be5f_0_10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4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choice for AC over DC in households has been due to AC being easier to transport over long distances.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It’s also easier to generate at power plants etc since they generate heat that creates steam and moves a generator. The wind farms work the same.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Exceptions are batteries, that have a chemical reaction, and solar panels. These generate direct current.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will not be directly using AC in this course.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/>
              <a:t>Q: </a:t>
            </a:r>
            <a:r>
              <a:rPr lang="en-US"/>
              <a:t>why isn’t the light flickering in the house since you use AC?</a:t>
            </a:r>
            <a:endParaRPr/>
          </a:p>
        </p:txBody>
      </p:sp>
      <p:sp>
        <p:nvSpPr>
          <p:cNvPr id="289" name="Google Shape;289;gf32c41be5f_0_10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AC/DC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Today’s agenda</a:t>
            </a: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152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Arduino - what is it?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Electrical Current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Voltage, Current and Resistance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AC vs DC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Electric components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Voltage Source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Resistors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Capacitors</a:t>
            </a:r>
            <a:endParaRPr/>
          </a:p>
          <a:p>
            <a:pPr marL="914400" lvl="1" indent="-3343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Diodes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Ohm’s law</a:t>
            </a:r>
            <a:endParaRPr/>
          </a:p>
          <a:p>
            <a:pPr marL="22860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Reading a datasheet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32c41be5f_0_145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Open Circuit</a:t>
            </a:r>
            <a:endParaRPr/>
          </a:p>
        </p:txBody>
      </p:sp>
      <p:sp>
        <p:nvSpPr>
          <p:cNvPr id="295" name="Google Shape;295;gf32c41be5f_0_145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An interrupted circuit through which current does not flow.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296" name="Google Shape;296;gf32c41be5f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2475" y="2422413"/>
            <a:ext cx="30670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32c41be5f_0_15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Short Circuit</a:t>
            </a:r>
            <a:endParaRPr/>
          </a:p>
        </p:txBody>
      </p:sp>
      <p:sp>
        <p:nvSpPr>
          <p:cNvPr id="302" name="Google Shape;302;gf32c41be5f_0_15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When you have a circuit with a consumer, but inside it a piece of wire accidentally connects to two terminals (parts of the circuit).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do you think will happen?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03" name="Google Shape;303;gf32c41be5f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6450" y="2451000"/>
            <a:ext cx="36099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2c41be5f_0_159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Short Circuit</a:t>
            </a:r>
            <a:endParaRPr/>
          </a:p>
        </p:txBody>
      </p:sp>
      <p:sp>
        <p:nvSpPr>
          <p:cNvPr id="309" name="Google Shape;309;gf32c41be5f_0_159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When you have a circuit with a consumer, but inside it a piece of wire accidentally connects to two terminals (parts of the circuit).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do you think will happen?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-US"/>
              <a:t>Remember the foam cutter?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It will generate a lot heat.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And maybe stop the current. Why?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10" name="Google Shape;310;gf32c41be5f_0_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9788" y="2298600"/>
            <a:ext cx="3743325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2c41be5f_0_174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Components</a:t>
            </a:r>
            <a:endParaRPr/>
          </a:p>
        </p:txBody>
      </p:sp>
      <p:sp>
        <p:nvSpPr>
          <p:cNvPr id="316" name="Google Shape;316;gf32c41be5f_0_174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You might’ve heard of them in random conversations.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We’ll present a few and look at a big picture overview of what they 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32c41be5f_0_180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Source</a:t>
            </a:r>
            <a:endParaRPr/>
          </a:p>
        </p:txBody>
      </p:sp>
      <p:sp>
        <p:nvSpPr>
          <p:cNvPr id="322" name="Google Shape;322;gf32c41be5f_0_180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Source Voltage or battery.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Most of the information we’ll present is taken from here: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https://www.electronics-tutorials.ws/dccircuits/voltage-source.html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32c41be5f_0_186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Source</a:t>
            </a:r>
            <a:endParaRPr/>
          </a:p>
        </p:txBody>
      </p:sp>
      <p:sp>
        <p:nvSpPr>
          <p:cNvPr id="328" name="Google Shape;328;gf32c41be5f_0_186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Source Voltage or battery.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29" name="Google Shape;329;gf32c41be5f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622" y="2281000"/>
            <a:ext cx="9066775" cy="33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32c41be5f_0_19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Electrical Source</a:t>
            </a:r>
            <a:endParaRPr/>
          </a:p>
        </p:txBody>
      </p:sp>
      <p:sp>
        <p:nvSpPr>
          <p:cNvPr id="335" name="Google Shape;335;gf32c41be5f_0_19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Connecting sources.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36" name="Google Shape;336;gf32c41be5f_0_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2637" y="1820925"/>
            <a:ext cx="8597375" cy="39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32c41be5f_0_20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Resistor</a:t>
            </a:r>
            <a:endParaRPr/>
          </a:p>
        </p:txBody>
      </p:sp>
      <p:sp>
        <p:nvSpPr>
          <p:cNvPr id="342" name="Google Shape;342;gf32c41be5f_0_20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43" name="Google Shape;343;gf32c41be5f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8738" y="1133463"/>
            <a:ext cx="5724525" cy="57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2c41be5f_0_208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Rezistor</a:t>
            </a:r>
            <a:endParaRPr/>
          </a:p>
        </p:txBody>
      </p:sp>
      <p:sp>
        <p:nvSpPr>
          <p:cNvPr id="349" name="Google Shape;349;gf32c41be5f_0_208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https://www.electronics-tutorials.ws/resistor/res_1.html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350" name="Google Shape;350;gf32c41be5f_0_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763" y="2391425"/>
            <a:ext cx="8231575" cy="16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32c41be5f_0_2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Resistors</a:t>
            </a:r>
            <a:endParaRPr/>
          </a:p>
        </p:txBody>
      </p:sp>
      <p:sp>
        <p:nvSpPr>
          <p:cNvPr id="356" name="Google Shape;356;gf32c41be5f_0_2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Electrical components that limit current in a circuit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Their values can be calculated depending on the color bands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There can have, 3, 4, 5 and even 6 color bands, but we’ll mostly be using with 5. We need to use a table for identifying the value of the colors.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1</a:t>
            </a:r>
            <a:r>
              <a:rPr lang="en-US" sz="2220" baseline="30000"/>
              <a:t>st</a:t>
            </a:r>
            <a:r>
              <a:rPr lang="en-US" sz="2220"/>
              <a:t> band: 1</a:t>
            </a:r>
            <a:r>
              <a:rPr lang="en-US" sz="2220" baseline="30000"/>
              <a:t>st</a:t>
            </a:r>
            <a:r>
              <a:rPr lang="en-US" sz="2220"/>
              <a:t> digit of the value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2</a:t>
            </a:r>
            <a:r>
              <a:rPr lang="en-US" sz="2220" baseline="30000"/>
              <a:t>nd</a:t>
            </a:r>
            <a:r>
              <a:rPr lang="en-US" sz="2220"/>
              <a:t> band: 2</a:t>
            </a:r>
            <a:r>
              <a:rPr lang="en-US" sz="2220" baseline="30000"/>
              <a:t>nd</a:t>
            </a:r>
            <a:r>
              <a:rPr lang="en-US" sz="2220"/>
              <a:t> digit of the value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3</a:t>
            </a:r>
            <a:r>
              <a:rPr lang="en-US" sz="2220" baseline="30000"/>
              <a:t>rd</a:t>
            </a:r>
            <a:r>
              <a:rPr lang="en-US" sz="2220"/>
              <a:t> band: 3</a:t>
            </a:r>
            <a:r>
              <a:rPr lang="en-US" sz="2220" baseline="30000"/>
              <a:t>rd</a:t>
            </a:r>
            <a:r>
              <a:rPr lang="en-US" sz="2220"/>
              <a:t> digit of the value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4</a:t>
            </a:r>
            <a:r>
              <a:rPr lang="en-US" sz="2220" baseline="30000"/>
              <a:t>th</a:t>
            </a:r>
            <a:r>
              <a:rPr lang="en-US" sz="2220"/>
              <a:t> band: multiplier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5</a:t>
            </a:r>
            <a:r>
              <a:rPr lang="en-US" sz="2220" baseline="30000"/>
              <a:t>th</a:t>
            </a:r>
            <a:r>
              <a:rPr lang="en-US" sz="2220"/>
              <a:t> band: tolerance ---- aka, error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6</a:t>
            </a:r>
            <a:r>
              <a:rPr lang="en-US" sz="2220" baseline="30000"/>
              <a:t>th</a:t>
            </a:r>
            <a:r>
              <a:rPr lang="en-US" sz="2220"/>
              <a:t> band: temperature coefficient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For this course, we can ignore tolerance and temperature coefficient</a:t>
            </a:r>
            <a:endParaRPr/>
          </a:p>
          <a:p>
            <a:pPr marL="457200" lvl="1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618405b28_1_265"/>
          <p:cNvSpPr txBox="1">
            <a:spLocks noGrp="1"/>
          </p:cNvSpPr>
          <p:nvPr>
            <p:ph type="title"/>
          </p:nvPr>
        </p:nvSpPr>
        <p:spPr>
          <a:xfrm>
            <a:off x="1701500" y="599500"/>
            <a:ext cx="82296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-US"/>
              <a:t>Sense. Analyse. Act. </a:t>
            </a:r>
            <a:endParaRPr/>
          </a:p>
        </p:txBody>
      </p:sp>
      <p:pic>
        <p:nvPicPr>
          <p:cNvPr id="106" name="Google Shape;106;gf618405b28_1_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500" y="1468450"/>
            <a:ext cx="8229600" cy="462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32c41be5f_0_2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Resistor value</a:t>
            </a:r>
            <a:endParaRPr/>
          </a:p>
        </p:txBody>
      </p:sp>
      <p:pic>
        <p:nvPicPr>
          <p:cNvPr id="362" name="Google Shape;362;gf32c41be5f_0_220" descr="Imagini pentru resistor color code&quot;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77791" y="1825625"/>
            <a:ext cx="54363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32c41be5f_0_2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Resistors</a:t>
            </a:r>
            <a:endParaRPr/>
          </a:p>
        </p:txBody>
      </p:sp>
      <p:sp>
        <p:nvSpPr>
          <p:cNvPr id="368" name="Google Shape;368;gf32c41be5f_0_2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22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order to orient them correctly, pay careful attention to the tolerance ring, as it should be farther apart, but this is not always obvious.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cheap and easy to find resistors, the tolerance ring is often gold (5%, 4 band, E12) or red (2%, 5 band, E96)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69" name="Google Shape;369;gf32c41be5f_0_225" descr="https://upload.wikimedia.org/wikipedia/commons/d/d9/2.26_kilo-ohm_precision_resist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094" y="1825625"/>
            <a:ext cx="1905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f32c41be5f_0_225"/>
          <p:cNvSpPr txBox="1"/>
          <p:nvPr/>
        </p:nvSpPr>
        <p:spPr>
          <a:xfrm>
            <a:off x="9354095" y="4906367"/>
            <a:ext cx="19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value does this resistor have?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32c41be5f_0_2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Resistors</a:t>
            </a:r>
            <a:endParaRPr/>
          </a:p>
        </p:txBody>
      </p:sp>
      <p:sp>
        <p:nvSpPr>
          <p:cNvPr id="376" name="Google Shape;376;gf32c41be5f_0_2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22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order to orient them correctly, pay careful attention to the tolerance ring, as it should be farther apart, but this is not always obvious.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 cheap and easy to find resistors, the tolerance ring is often gold (5%, 4 band, E12) or red (2%, 5 band, E96)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77" name="Google Shape;377;gf32c41be5f_0_232" descr="https://upload.wikimedia.org/wikipedia/commons/d/d9/2.26_kilo-ohm_precision_resisto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4094" y="1825625"/>
            <a:ext cx="19050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f32c41be5f_0_232"/>
          <p:cNvSpPr txBox="1"/>
          <p:nvPr/>
        </p:nvSpPr>
        <p:spPr>
          <a:xfrm>
            <a:off x="9354095" y="4906367"/>
            <a:ext cx="1999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 2260 </a:t>
            </a:r>
            <a:r>
              <a:rPr lang="en-US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Ω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1% precision resistor with 5 color bands (</a:t>
            </a:r>
            <a:r>
              <a:rPr lang="en-US" sz="1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E96 series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from top 2-2-6-1-1; the last two brown bands indicate the multiplier (×10), and the 1% tolerance. The larger gap before the tolerance band is somewhat difficult to distinguish.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32c41be5f_0_3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Capacitor (sau condensator electric)</a:t>
            </a:r>
            <a:endParaRPr/>
          </a:p>
        </p:txBody>
      </p:sp>
      <p:sp>
        <p:nvSpPr>
          <p:cNvPr id="384" name="Google Shape;384;gf32c41be5f_0_3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549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https://www.electronics-tutorials.ws/capacitor/cap_1.html</a:t>
            </a:r>
            <a:r>
              <a:rPr lang="en-US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The capacitor is a component which has the ability or “capacity” to store energy in the form of an electrical charge producing a potential difference (Static Voltage) across its plates, much like a small rechargeable battery.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Has faster discharge rate than a battery.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Ever heard a blitz charging?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85" name="Google Shape;385;gf32c41be5f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4175" y="1825625"/>
            <a:ext cx="4693200" cy="217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2c41be5f_0_3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Capacitor (sau condensator electric)</a:t>
            </a:r>
            <a:endParaRPr/>
          </a:p>
        </p:txBody>
      </p:sp>
      <p:sp>
        <p:nvSpPr>
          <p:cNvPr id="391" name="Google Shape;391;gf32c41be5f_0_3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227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Unit = Farad(F)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1F is a huge value, we will use µF usually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Are used to also absorb noise in a system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92" name="Google Shape;392;gf32c41be5f_0_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4457" y="3395782"/>
            <a:ext cx="5263100" cy="3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f32c41be5f_0_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7550" y="2352050"/>
            <a:ext cx="3549824" cy="1641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32c41be5f_0_339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Diode</a:t>
            </a:r>
            <a:endParaRPr/>
          </a:p>
        </p:txBody>
      </p:sp>
      <p:sp>
        <p:nvSpPr>
          <p:cNvPr id="399" name="Google Shape;399;gf32c41be5f_0_339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https://www.electronics-tutorials.ws/diode/diode_1.html</a:t>
            </a:r>
            <a:r>
              <a:rPr lang="en-US"/>
              <a:t>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Diodes are basic unidirectional semiconductor devices that will only allow current to flow through them in one direction only, acting more like a one way electrical valve (Forward Biased Condition).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Can you image how such a component would be built?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400" name="Google Shape;400;gf32c41be5f_0_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4463" y="4353100"/>
            <a:ext cx="5096175" cy="25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f32c41be5f_0_38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Diode</a:t>
            </a:r>
            <a:endParaRPr/>
          </a:p>
        </p:txBody>
      </p:sp>
      <p:sp>
        <p:nvSpPr>
          <p:cNvPr id="406" name="Google Shape;406;gf32c41be5f_0_38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https://www.electronics-tutorials.ws/diode/diode_1.html</a:t>
            </a:r>
            <a:r>
              <a:rPr lang="en-US"/>
              <a:t>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Diodes are basic unidirectional semiconductor devices that will only allow current to flow through them in one direction only, acting more like a one way electrical valve, (Forward Biased Condition).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Can you image how such a component would be built?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407" name="Google Shape;407;gf32c41be5f_0_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3865025"/>
            <a:ext cx="4876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32c41be5f_0_349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Diode</a:t>
            </a:r>
            <a:endParaRPr/>
          </a:p>
        </p:txBody>
      </p:sp>
      <p:sp>
        <p:nvSpPr>
          <p:cNvPr id="413" name="Google Shape;413;gf32c41be5f_0_349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https://www.electronics-tutorials.ws/diode/diode_1.html</a:t>
            </a:r>
            <a:r>
              <a:rPr lang="en-US"/>
              <a:t>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Diodes are basic unidirectional semiconductor devices that will only allow current to flow through them in one direction only, acting more like a one way electrical valve (Forward Biased Condition).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Can you image how such a component would be built?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414" name="Google Shape;414;gf32c41be5f_0_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3064" y="3826950"/>
            <a:ext cx="4638975" cy="30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32c41be5f_0_35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PN Junction Diode</a:t>
            </a:r>
            <a:endParaRPr/>
          </a:p>
        </p:txBody>
      </p:sp>
      <p:sp>
        <p:nvSpPr>
          <p:cNvPr id="420" name="Google Shape;420;gf32c41be5f_0_35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https://www.electronics-tutorials.ws/diode/diode_3.html</a:t>
            </a:r>
            <a:r>
              <a:rPr lang="en-US"/>
              <a:t>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More precisely: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421" name="Google Shape;421;gf32c41be5f_0_3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3038" y="2338288"/>
            <a:ext cx="5925920" cy="43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32c41be5f_0_365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LED</a:t>
            </a:r>
            <a:endParaRPr/>
          </a:p>
        </p:txBody>
      </p:sp>
      <p:sp>
        <p:nvSpPr>
          <p:cNvPr id="427" name="Google Shape;427;gf32c41be5f_0_365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11795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 does it stand for?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18405b28_1_270"/>
          <p:cNvSpPr txBox="1">
            <a:spLocks noGrp="1"/>
          </p:cNvSpPr>
          <p:nvPr>
            <p:ph type="title"/>
          </p:nvPr>
        </p:nvSpPr>
        <p:spPr>
          <a:xfrm>
            <a:off x="659900" y="1968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Sense. Analyse. Act. </a:t>
            </a:r>
            <a:endParaRPr/>
          </a:p>
        </p:txBody>
      </p:sp>
      <p:pic>
        <p:nvPicPr>
          <p:cNvPr id="112" name="Google Shape;112;gf618405b28_1_270"/>
          <p:cNvPicPr preferRelativeResize="0"/>
          <p:nvPr/>
        </p:nvPicPr>
        <p:blipFill rotWithShape="1">
          <a:blip r:embed="rId3">
            <a:alphaModFix/>
          </a:blip>
          <a:srcRect r="2761" b="28701"/>
          <a:stretch/>
        </p:blipFill>
        <p:spPr>
          <a:xfrm>
            <a:off x="928917" y="1814802"/>
            <a:ext cx="10334166" cy="42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2c41be5f_0_37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LED - Light Emitting Diode</a:t>
            </a:r>
            <a:endParaRPr/>
          </a:p>
        </p:txBody>
      </p:sp>
      <p:sp>
        <p:nvSpPr>
          <p:cNvPr id="433" name="Google Shape;433;gf32c41be5f_0_37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69894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light-emitting diode (LED) is a semiconductor light source that emits light when current flows through it.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Aka a diode that just happens to emit light.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invention of the blue LED won the nobel prize: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https://www.bbc.com/news/science-environment-29518521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571"/>
              <a:buNone/>
            </a:pPr>
            <a:endParaRPr/>
          </a:p>
        </p:txBody>
      </p:sp>
      <p:pic>
        <p:nvPicPr>
          <p:cNvPr id="434" name="Google Shape;434;gf32c41be5f_0_3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925" y="1493856"/>
            <a:ext cx="4089676" cy="45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f32c41be5f_0_3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313" y="4168700"/>
            <a:ext cx="6640374" cy="20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2c41be5f_0_389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Transistor</a:t>
            </a:r>
            <a:endParaRPr/>
          </a:p>
        </p:txBody>
      </p:sp>
      <p:sp>
        <p:nvSpPr>
          <p:cNvPr id="441" name="Google Shape;441;gf32c41be5f_0_389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Surely you’ve heard of it.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 important.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Present in pretty much every electrical component.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Most of the technology in the past 50+ years has been made possible by advancing transistors.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It’s hard to overstate their importance.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can do 2 things: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Act as an electronic switch with nothing moving inside (main use)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Act as an amplifier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32c41be5f_0_39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Transistor</a:t>
            </a:r>
            <a:endParaRPr/>
          </a:p>
        </p:txBody>
      </p:sp>
      <p:pic>
        <p:nvPicPr>
          <p:cNvPr id="447" name="Google Shape;447;gf32c41be5f_0_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7524" y="1191251"/>
            <a:ext cx="5236949" cy="51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32c41be5f_0_403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Transistor</a:t>
            </a:r>
            <a:endParaRPr/>
          </a:p>
        </p:txBody>
      </p:sp>
      <p:sp>
        <p:nvSpPr>
          <p:cNvPr id="453" name="Google Shape;453;gf32c41be5f_0_403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Take a few million of these and you can do lots of calculations very, very quickly.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 basically have a digital binary system.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They can turn on and off very fast.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Chips progressed by making transistors faster, smaller and putting more on chips (roughly).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32c41be5f_0_408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59" name="Google Shape;459;gf32c41be5f_0_408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Super simple - super important, serving as a foundation.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We’ve talked about: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Current being what actually moves in a system.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Voltage being what pushes and creates movement.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Resistance being whatever is in the way and trying to slow down the movement.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are going to look at very simple systems and apply Ohm’s Law.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32c41be5f_0_413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65" name="Google Shape;465;gf32c41be5f_0_413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 = IR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V -&gt; Voltage (Romanian: U)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  -&gt; Current 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R -&gt; Resistance</a:t>
            </a:r>
            <a:endParaRPr/>
          </a:p>
        </p:txBody>
      </p:sp>
      <p:pic>
        <p:nvPicPr>
          <p:cNvPr id="466" name="Google Shape;466;gf32c41be5f_0_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770" y="3129858"/>
            <a:ext cx="7642975" cy="2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32c41be5f_0_419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72" name="Google Shape;472;gf32c41be5f_0_419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Think about it logically. I = V / R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Increasing the voltage increases the current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Increasing the resistance decreases the voltage</a:t>
            </a:r>
            <a:endParaRPr/>
          </a:p>
        </p:txBody>
      </p:sp>
      <p:pic>
        <p:nvPicPr>
          <p:cNvPr id="473" name="Google Shape;473;gf32c41be5f_0_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770" y="3129858"/>
            <a:ext cx="7642975" cy="2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32c41be5f_0_425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79" name="Google Shape;479;gf32c41be5f_0_425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Some simple examples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What’s the current here?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80" name="Google Shape;480;gf32c41be5f_0_4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6113" y="1343025"/>
            <a:ext cx="34575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32c41be5f_0_43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86" name="Google Shape;486;gf32c41be5f_0_43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Some simple examples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What’s the current here?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= V / R -&gt; I = 5V / 2Ω -&gt; I = 2.5 A (quite a lot)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87" name="Google Shape;487;gf32c41be5f_0_4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6113" y="1343025"/>
            <a:ext cx="3457575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32c41be5f_0_441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493" name="Google Shape;493;gf32c41be5f_0_441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Practical example: let’s light up an LED. The arduino provides 5V.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resistor value do we use? R = V / I -&gt; R = V / 20mA </a:t>
            </a:r>
            <a:endParaRPr/>
          </a:p>
        </p:txBody>
      </p:sp>
      <p:pic>
        <p:nvPicPr>
          <p:cNvPr id="494" name="Google Shape;494;gf32c41be5f_0_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6700" y="226405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Arduino Uno board</a:t>
            </a:r>
            <a:endParaRPr/>
          </a:p>
        </p:txBody>
      </p:sp>
      <p:pic>
        <p:nvPicPr>
          <p:cNvPr id="118" name="Google Shape;118;p3" descr="https://lh4.googleusercontent.com/iT0QYXxrvUYg9uuFgGSBAZnELCUPUu1wR3W0E6K7NZ2y0m5PYYvH6tDyL02gfbry7HldGCU-gB_pLoONu74T2NktAJjkDWvs9Upd6qvU_C_axCOekbaQPFaOMPY1y8JAnXwuelH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0596" y="1600201"/>
            <a:ext cx="5370809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4808033" y="3416975"/>
            <a:ext cx="1064400" cy="2224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32c41be5f_0_460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00" name="Google Shape;500;gf32c41be5f_0_460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Practical example: let’s light up an LED. The arduino provides 5V.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First, let’s check the datasheet for the LED: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https://learn.adafruit.com/all-about-leds/the-led-datasheet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f32c41be5f_0_46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06" name="Google Shape;506;gf32c41be5f_0_46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learnt that: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Arduino provides 5V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LED has a running current of (about) 20mA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LED has a voltage drop of 1.8V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formula is: R = V / I (V = 3.2, I = 20mA)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numbers do we plug in?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32c41be5f_0_47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12" name="Google Shape;512;gf32c41be5f_0_47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Well, we calculate the “remaining voltage”: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V_in - V_drop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32c41be5f_0_47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18" name="Google Shape;518;gf32c41be5f_0_47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Well, we calculate the “remaining voltage”: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V_in - V_drop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5V - 1.8V = 3.2V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32c41be5f_0_48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24" name="Google Shape;524;gf32c41be5f_0_48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Well, we calculate the “remaining voltage”: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V_in - V_drop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5V - 1.8V = 3.2V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know the desired current: 20mA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f32c41be5f_0_487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30" name="Google Shape;530;gf32c41be5f_0_487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Well, we calculate the “remaining voltage”: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V_in - V_drop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5V - 1.8V = 3.2V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know the desired current: 20mA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apply the formula: R = V / 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32c41be5f_0_49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Ohm’s Law</a:t>
            </a:r>
            <a:endParaRPr/>
          </a:p>
        </p:txBody>
      </p:sp>
      <p:sp>
        <p:nvSpPr>
          <p:cNvPr id="536" name="Google Shape;536;gf32c41be5f_0_49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Well, we calculate the “remaining voltage”: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V_in - V_drop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V_remainder = 5V - 1.8V = 3.2V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know the desired current: 20mA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apply the formula: R = V / 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R = 3.2V / 20mA = 160 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We will use 220 Ω (closest common value) or 330 Ω if we want it dimmer.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f32c41be5f_2_5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-US"/>
              <a:t>DC - maybe the difference makes more sense now</a:t>
            </a:r>
            <a:endParaRPr/>
          </a:p>
        </p:txBody>
      </p:sp>
      <p:pic>
        <p:nvPicPr>
          <p:cNvPr id="542" name="Google Shape;542;gf32c41be5f_2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0100" y="1129900"/>
            <a:ext cx="5351800" cy="53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f32c41be5f_2_12"/>
          <p:cNvSpPr txBox="1">
            <a:spLocks noGrp="1"/>
          </p:cNvSpPr>
          <p:nvPr>
            <p:ph type="title"/>
          </p:nvPr>
        </p:nvSpPr>
        <p:spPr>
          <a:xfrm>
            <a:off x="609600" y="1984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Useful Links</a:t>
            </a:r>
            <a:endParaRPr/>
          </a:p>
        </p:txBody>
      </p:sp>
      <p:sp>
        <p:nvSpPr>
          <p:cNvPr id="548" name="Google Shape;548;gf32c41be5f_2_12"/>
          <p:cNvSpPr txBox="1">
            <a:spLocks noGrp="1"/>
          </p:cNvSpPr>
          <p:nvPr>
            <p:ph type="body" idx="1"/>
          </p:nvPr>
        </p:nvSpPr>
        <p:spPr>
          <a:xfrm>
            <a:off x="812800" y="1341450"/>
            <a:ext cx="10590900" cy="43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1718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Electronics guide: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https://www.electronics-tutorials.ws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Simple electronics guide:</a:t>
            </a:r>
            <a:endParaRPr/>
          </a:p>
          <a:p>
            <a:pPr marL="914400" lvl="1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Voltage, Current and Resistance: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https://www.youtube.com/watch?v=OGa_b26eK2c</a:t>
            </a:r>
            <a:r>
              <a:rPr lang="en-US"/>
              <a:t> </a:t>
            </a:r>
            <a:endParaRPr/>
          </a:p>
          <a:p>
            <a:pPr marL="914400" lvl="1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Overview of Circuit Components: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https://www.youtube.com/watch?v=RHpo4wKo8pQ</a:t>
            </a:r>
            <a:r>
              <a:rPr lang="en-US"/>
              <a:t> </a:t>
            </a:r>
            <a:endParaRPr/>
          </a:p>
          <a:p>
            <a:pPr marL="914400" lvl="1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Ohm’s Law: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https://www.youtube.com/watch?v=lf0lMDZVwTI</a:t>
            </a:r>
            <a:r>
              <a:rPr lang="en-US"/>
              <a:t> 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Kirchoff’s Law:</a:t>
            </a:r>
            <a:endParaRPr/>
          </a:p>
          <a:p>
            <a:pPr marL="914400" lvl="1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 u="sng">
                <a:solidFill>
                  <a:schemeClr val="hlink"/>
                </a:solidFill>
                <a:hlinkClick r:id="rId7"/>
              </a:rPr>
              <a:t>KVL and KCL examples</a:t>
            </a:r>
            <a:r>
              <a:rPr lang="en-US"/>
              <a:t> (haven’t watched it, but from the same series)</a:t>
            </a:r>
            <a:endParaRPr/>
          </a:p>
          <a:p>
            <a:pPr marL="914400" lvl="1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Char char="-"/>
            </a:pPr>
            <a:r>
              <a:rPr lang="en-US"/>
              <a:t>KVL: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https://www.youtube.com/watch?v=6F_rmZ1nXFQ</a:t>
            </a:r>
            <a:r>
              <a:rPr lang="en-US"/>
              <a:t> 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u="sng">
                <a:solidFill>
                  <a:schemeClr val="hlink"/>
                </a:solidFill>
                <a:hlinkClick r:id="rId9"/>
              </a:rPr>
              <a:t>Series and parallel circuits</a:t>
            </a:r>
            <a:r>
              <a:rPr lang="en-US"/>
              <a:t> (long video)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/>
              <a:t>Super useful channel: 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Basic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 electronics tutorials (list)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u="sng">
                <a:solidFill>
                  <a:schemeClr val="hlink"/>
                </a:solidFill>
                <a:hlinkClick r:id="rId11"/>
              </a:rPr>
              <a:t>Resistor before or after LED?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u="sng">
                <a:solidFill>
                  <a:schemeClr val="hlink"/>
                </a:solidFill>
                <a:hlinkClick r:id="rId12"/>
              </a:rPr>
              <a:t>How to use a breadboard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u="sng">
                <a:solidFill>
                  <a:schemeClr val="hlink"/>
                </a:solidFill>
                <a:hlinkClick r:id="rId13"/>
              </a:rPr>
              <a:t>How to calculate correct resistor for LEDs</a:t>
            </a:r>
            <a:endParaRPr/>
          </a:p>
          <a:p>
            <a:pPr marL="457200" lvl="0" indent="-31718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●"/>
            </a:pPr>
            <a:r>
              <a:rPr lang="en-US" u="sng">
                <a:solidFill>
                  <a:schemeClr val="hlink"/>
                </a:solidFill>
                <a:hlinkClick r:id="rId14"/>
              </a:rPr>
              <a:t>Detailed overview or resistors</a:t>
            </a:r>
            <a:r>
              <a:rPr lang="en-US"/>
              <a:t> (pretty cool video)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64285"/>
              <a:buNone/>
            </a:pP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Just use google, though. Each year I find resources that are better and better.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f32c41be5f_0_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5717" y="1148788"/>
            <a:ext cx="4560425" cy="4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f32c41be5f_0_497"/>
          <p:cNvSpPr txBox="1"/>
          <p:nvPr/>
        </p:nvSpPr>
        <p:spPr>
          <a:xfrm>
            <a:off x="9452667" y="6028475"/>
            <a:ext cx="172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Source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7e5f360df_0_191"/>
          <p:cNvSpPr txBox="1">
            <a:spLocks noGrp="1"/>
          </p:cNvSpPr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Arduino Uno board on a breadboard</a:t>
            </a:r>
            <a:endParaRPr/>
          </a:p>
        </p:txBody>
      </p:sp>
      <p:sp>
        <p:nvSpPr>
          <p:cNvPr id="125" name="Google Shape;125;gf7e5f360df_0_191"/>
          <p:cNvSpPr txBox="1"/>
          <p:nvPr/>
        </p:nvSpPr>
        <p:spPr>
          <a:xfrm>
            <a:off x="0" y="1918950"/>
            <a:ext cx="2250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https://www.arduino.cc/en/main/standalone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https://www.sciencebuddies.org/science-fair-projects/references/how-to-use-a-breadboard</a:t>
            </a:r>
            <a:r>
              <a:rPr lang="en-US"/>
              <a:t> </a:t>
            </a:r>
            <a:endParaRPr/>
          </a:p>
        </p:txBody>
      </p:sp>
      <p:pic>
        <p:nvPicPr>
          <p:cNvPr id="126" name="Google Shape;126;gf7e5f360df_0_1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9025" y="1417638"/>
            <a:ext cx="1988525" cy="513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f7e5f360df_0_1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85625" y="1458128"/>
            <a:ext cx="4226804" cy="51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f7e5f360df_0_191"/>
          <p:cNvSpPr/>
          <p:nvPr/>
        </p:nvSpPr>
        <p:spPr>
          <a:xfrm>
            <a:off x="6962075" y="3303475"/>
            <a:ext cx="777300" cy="3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618405b28_1_185"/>
          <p:cNvSpPr txBox="1">
            <a:spLocks noGrp="1"/>
          </p:cNvSpPr>
          <p:nvPr>
            <p:ph type="title"/>
          </p:nvPr>
        </p:nvSpPr>
        <p:spPr>
          <a:xfrm>
            <a:off x="2757550" y="564800"/>
            <a:ext cx="54069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Attendance check</a:t>
            </a:r>
            <a:endParaRPr/>
          </a:p>
        </p:txBody>
      </p:sp>
      <p:pic>
        <p:nvPicPr>
          <p:cNvPr id="560" name="Google Shape;560;gf618405b28_1_185" descr="https://lh5.googleusercontent.com/tu3MhzXeHBU5SCHSQ9OhKe9I6vZdrpqGS5dRi03amo3p8v7tM9XT3PYJ-uBuanY6C3JoqK3u26KddKZp7NgqKRYrMFpxglEKlJ-1D7pf65zfk26RXE2E16cg2Oh11NipBzjFrhKv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556000" y="1958181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e5f360df_0_96"/>
          <p:cNvSpPr txBox="1">
            <a:spLocks noGrp="1"/>
          </p:cNvSpPr>
          <p:nvPr>
            <p:ph type="title"/>
          </p:nvPr>
        </p:nvSpPr>
        <p:spPr>
          <a:xfrm>
            <a:off x="609600" y="8332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This is a microcontroller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(AVR ATmega328)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endParaRPr/>
          </a:p>
        </p:txBody>
      </p:sp>
      <p:pic>
        <p:nvPicPr>
          <p:cNvPr id="134" name="Google Shape;134;gf7e5f360df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7350" y="2167700"/>
            <a:ext cx="5037300" cy="33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7e5f360df_0_101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96189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But what’s a microcontroller?</a:t>
            </a:r>
            <a:endParaRPr/>
          </a:p>
        </p:txBody>
      </p:sp>
      <p:sp>
        <p:nvSpPr>
          <p:cNvPr id="140" name="Google Shape;140;gf7e5f360df_0_101"/>
          <p:cNvSpPr txBox="1">
            <a:spLocks noGrp="1"/>
          </p:cNvSpPr>
          <p:nvPr>
            <p:ph type="body" idx="1"/>
          </p:nvPr>
        </p:nvSpPr>
        <p:spPr>
          <a:xfrm>
            <a:off x="1117600" y="1825625"/>
            <a:ext cx="10258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integrated circuit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a tiny computer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Can run small, simple software programs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Low power enough to be run on simple batteries for days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Fast enough to process data efficiently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typical microcontroller includes a processor, memory and input/output (I/O) peripherals on a single chip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b9a8d8-25bc-48b3-af1a-2a071e6b1cb5" xsi:nil="true"/>
    <lcf76f155ced4ddcb4097134ff3c332f xmlns="01e14256-7e3b-40de-a164-22bb769e3f9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96C5E0EFD45A41BAE1930261B7EAAC" ma:contentTypeVersion="10" ma:contentTypeDescription="Create a new document." ma:contentTypeScope="" ma:versionID="7caacd4395974bde465b35ed0244dccb">
  <xsd:schema xmlns:xsd="http://www.w3.org/2001/XMLSchema" xmlns:xs="http://www.w3.org/2001/XMLSchema" xmlns:p="http://schemas.microsoft.com/office/2006/metadata/properties" xmlns:ns2="01e14256-7e3b-40de-a164-22bb769e3f96" xmlns:ns3="87b9a8d8-25bc-48b3-af1a-2a071e6b1cb5" targetNamespace="http://schemas.microsoft.com/office/2006/metadata/properties" ma:root="true" ma:fieldsID="7d74dea38221ae66c2f12c1f36963d49" ns2:_="" ns3:_="">
    <xsd:import namespace="01e14256-7e3b-40de-a164-22bb769e3f96"/>
    <xsd:import namespace="87b9a8d8-25bc-48b3-af1a-2a071e6b1cb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14256-7e3b-40de-a164-22bb769e3f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5cd9f51-4d1e-4d57-bf3d-f118fc5c80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9a8d8-25bc-48b3-af1a-2a071e6b1cb5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6b23c82-b81d-4624-a0e7-e005bfe2a524}" ma:internalName="TaxCatchAll" ma:showField="CatchAllData" ma:web="87b9a8d8-25bc-48b3-af1a-2a071e6b1cb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96A611-0FC9-4AD5-96B5-489C683BDD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6295E9-71C4-4B9F-A732-05E73CD46138}">
  <ds:schemaRefs>
    <ds:schemaRef ds:uri="http://schemas.microsoft.com/office/2006/metadata/properties"/>
    <ds:schemaRef ds:uri="http://schemas.microsoft.com/office/infopath/2007/PartnerControls"/>
    <ds:schemaRef ds:uri="87b9a8d8-25bc-48b3-af1a-2a071e6b1cb5"/>
    <ds:schemaRef ds:uri="01e14256-7e3b-40de-a164-22bb769e3f96"/>
  </ds:schemaRefs>
</ds:datastoreItem>
</file>

<file path=customXml/itemProps3.xml><?xml version="1.0" encoding="utf-8"?>
<ds:datastoreItem xmlns:ds="http://schemas.openxmlformats.org/officeDocument/2006/customXml" ds:itemID="{C0697EA0-2380-4F6A-BE32-AE05424507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e14256-7e3b-40de-a164-22bb769e3f96"/>
    <ds:schemaRef ds:uri="87b9a8d8-25bc-48b3-af1a-2a071e6b1c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70</Slides>
  <Notes>70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Introduction to Robotics Course no. 1 </vt:lpstr>
      <vt:lpstr>About the course: details</vt:lpstr>
      <vt:lpstr>Today’s agenda</vt:lpstr>
      <vt:lpstr>Sense. Analyse. Act. </vt:lpstr>
      <vt:lpstr>Sense. Analyse. Act. </vt:lpstr>
      <vt:lpstr>Arduino Uno board</vt:lpstr>
      <vt:lpstr>Arduino Uno board on a breadboard</vt:lpstr>
      <vt:lpstr>This is a microcontroller (AVR ATmega328) </vt:lpstr>
      <vt:lpstr>But what’s a microcontroller?</vt:lpstr>
      <vt:lpstr>WARNING </vt:lpstr>
      <vt:lpstr>PowerPoint Presentation</vt:lpstr>
      <vt:lpstr>Electric Current</vt:lpstr>
      <vt:lpstr>Electric circuit</vt:lpstr>
      <vt:lpstr>Current, Voltage and Resistance</vt:lpstr>
      <vt:lpstr>Electric Current</vt:lpstr>
      <vt:lpstr>Electric Current</vt:lpstr>
      <vt:lpstr>Electric Current</vt:lpstr>
      <vt:lpstr>Electric Current</vt:lpstr>
      <vt:lpstr>Electric Current</vt:lpstr>
      <vt:lpstr>Electric Current</vt:lpstr>
      <vt:lpstr>Voltage</vt:lpstr>
      <vt:lpstr>Voltage</vt:lpstr>
      <vt:lpstr>Resistance</vt:lpstr>
      <vt:lpstr>Current, Voltage and Resistance</vt:lpstr>
      <vt:lpstr>AC/DC</vt:lpstr>
      <vt:lpstr>AC</vt:lpstr>
      <vt:lpstr>DC</vt:lpstr>
      <vt:lpstr>DC</vt:lpstr>
      <vt:lpstr>AC/DC</vt:lpstr>
      <vt:lpstr>Open Circuit</vt:lpstr>
      <vt:lpstr>Short Circuit</vt:lpstr>
      <vt:lpstr>Short Circuit</vt:lpstr>
      <vt:lpstr>Electrical Components</vt:lpstr>
      <vt:lpstr>Electrical Source</vt:lpstr>
      <vt:lpstr>Electrical Source</vt:lpstr>
      <vt:lpstr>Electrical Source</vt:lpstr>
      <vt:lpstr>Resistor</vt:lpstr>
      <vt:lpstr>Rezistor</vt:lpstr>
      <vt:lpstr>Resistors</vt:lpstr>
      <vt:lpstr>Resistor value</vt:lpstr>
      <vt:lpstr>Resistors</vt:lpstr>
      <vt:lpstr>Resistors</vt:lpstr>
      <vt:lpstr>Capacitor (sau condensator electric)</vt:lpstr>
      <vt:lpstr>Capacitor (sau condensator electric)</vt:lpstr>
      <vt:lpstr>Diode</vt:lpstr>
      <vt:lpstr>Diode</vt:lpstr>
      <vt:lpstr>Diode</vt:lpstr>
      <vt:lpstr>PN Junction Diode</vt:lpstr>
      <vt:lpstr>LED</vt:lpstr>
      <vt:lpstr>LED - Light Emitting Diode</vt:lpstr>
      <vt:lpstr>Transistor</vt:lpstr>
      <vt:lpstr>Transistor</vt:lpstr>
      <vt:lpstr>Transistor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Ohm’s Law</vt:lpstr>
      <vt:lpstr>DC - maybe the difference makes more sense now</vt:lpstr>
      <vt:lpstr>Useful Links</vt:lpstr>
      <vt:lpstr>PowerPoint Presentation</vt:lpstr>
      <vt:lpstr>Attendance check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Robotics Course no. 1 </dc:title>
  <dc:creator>Andrei Dumitriu</dc:creator>
  <cp:revision>1</cp:revision>
  <dcterms:created xsi:type="dcterms:W3CDTF">2019-10-29T18:21:13Z</dcterms:created>
  <dcterms:modified xsi:type="dcterms:W3CDTF">2023-10-21T11:36:28Z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0x010100C596C5E0EFD45A41BAE1930261B7EAAC</vt:lpwstr>
  </property>
</Properties>
</file>